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3"/>
  </p:notes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Corben" charset="1" panose="020F0503020000020004"/>
      <p:regular r:id="rId16"/>
    </p:embeddedFont>
    <p:embeddedFont>
      <p:font typeface="Arimo" charset="1" panose="020B0604020202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notesMasters/notesMaster1.xml" Type="http://schemas.openxmlformats.org/officeDocument/2006/relationships/notesMaster"/><Relationship Id="rId14" Target="theme/theme2.xml" Type="http://schemas.openxmlformats.org/officeDocument/2006/relationships/theme"/><Relationship Id="rId15" Target="notesSlides/notesSlide1.xml" Type="http://schemas.openxmlformats.org/officeDocument/2006/relationships/notesSlide"/><Relationship Id="rId16" Target="fonts/font16.fntdata" Type="http://schemas.openxmlformats.org/officeDocument/2006/relationships/font"/><Relationship Id="rId17" Target="fonts/font17.fntdata" Type="http://schemas.openxmlformats.org/officeDocument/2006/relationships/font"/><Relationship Id="rId18" Target="notesSlides/notesSlide2.xml" Type="http://schemas.openxmlformats.org/officeDocument/2006/relationships/notesSlide"/><Relationship Id="rId19" Target="notesSlides/notesSlide3.xml" Type="http://schemas.openxmlformats.org/officeDocument/2006/relationships/notesSlide"/><Relationship Id="rId2" Target="presProps.xml" Type="http://schemas.openxmlformats.org/officeDocument/2006/relationships/presProps"/><Relationship Id="rId20" Target="notesSlides/notesSlide4.xml" Type="http://schemas.openxmlformats.org/officeDocument/2006/relationships/notesSlide"/><Relationship Id="rId21" Target="notesSlides/notesSlide5.xml" Type="http://schemas.openxmlformats.org/officeDocument/2006/relationships/notesSlide"/><Relationship Id="rId22" Target="notesSlides/notesSlide6.xml" Type="http://schemas.openxmlformats.org/officeDocument/2006/relationships/notesSlide"/><Relationship Id="rId23" Target="notesSlides/notesSlide7.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850237" y="2151310"/>
            <a:ext cx="9445526" cy="3706416"/>
          </a:xfrm>
          <a:prstGeom prst="rect">
            <a:avLst/>
          </a:prstGeom>
        </p:spPr>
        <p:txBody>
          <a:bodyPr anchor="t" rtlCol="false" tIns="0" lIns="0" bIns="0" rIns="0">
            <a:spAutoFit/>
          </a:bodyPr>
          <a:lstStyle/>
          <a:p>
            <a:pPr algn="l">
              <a:lnSpc>
                <a:spcPts val="9625"/>
              </a:lnSpc>
            </a:pPr>
            <a:r>
              <a:rPr lang="en-US" sz="7687">
                <a:solidFill>
                  <a:srgbClr val="1B1B27"/>
                </a:solidFill>
                <a:latin typeface="Corben"/>
                <a:ea typeface="Corben"/>
                <a:cs typeface="Corben"/>
                <a:sym typeface="Corben"/>
              </a:rPr>
              <a:t>Unsupervised Learning: Clustering</a:t>
            </a:r>
          </a:p>
        </p:txBody>
      </p:sp>
      <p:sp>
        <p:nvSpPr>
          <p:cNvPr name="TextBox 7" id="7"/>
          <p:cNvSpPr txBox="true"/>
          <p:nvPr/>
        </p:nvSpPr>
        <p:spPr>
          <a:xfrm rot="0">
            <a:off x="7850237" y="6178154"/>
            <a:ext cx="9445526" cy="1919287"/>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Clustering is an unsupervised machine learning technique that groups similar data points together based on their inherent characteristics, without the need for labeled data. This powerful tool can uncover hidden patterns and insights within large, complex datasets.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4902"/>
              </a:srgbClr>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992238" y="1571030"/>
            <a:ext cx="7088237" cy="914549"/>
          </a:xfrm>
          <a:prstGeom prst="rect">
            <a:avLst/>
          </a:prstGeom>
        </p:spPr>
        <p:txBody>
          <a:bodyPr anchor="t" rtlCol="false" tIns="0" lIns="0" bIns="0" rIns="0">
            <a:spAutoFit/>
          </a:bodyPr>
          <a:lstStyle/>
          <a:p>
            <a:pPr algn="l">
              <a:lnSpc>
                <a:spcPts val="6937"/>
              </a:lnSpc>
            </a:pPr>
            <a:r>
              <a:rPr lang="en-US" sz="5562">
                <a:solidFill>
                  <a:srgbClr val="1B1B27"/>
                </a:solidFill>
                <a:latin typeface="Corben"/>
                <a:ea typeface="Corben"/>
                <a:cs typeface="Corben"/>
                <a:sym typeface="Corben"/>
              </a:rPr>
              <a:t>What is Clustering?</a:t>
            </a:r>
          </a:p>
        </p:txBody>
      </p:sp>
      <p:grpSp>
        <p:nvGrpSpPr>
          <p:cNvPr name="Group 7" id="7"/>
          <p:cNvGrpSpPr/>
          <p:nvPr/>
        </p:nvGrpSpPr>
        <p:grpSpPr>
          <a:xfrm rot="0">
            <a:off x="987475" y="3224956"/>
            <a:ext cx="647402" cy="647402"/>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2D9F9"/>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8BFDF"/>
            </a:solidFill>
          </p:spPr>
        </p:sp>
      </p:grpSp>
      <p:sp>
        <p:nvSpPr>
          <p:cNvPr name="TextBox 10" id="10"/>
          <p:cNvSpPr txBox="true"/>
          <p:nvPr/>
        </p:nvSpPr>
        <p:spPr>
          <a:xfrm rot="0">
            <a:off x="1248370" y="3393132"/>
            <a:ext cx="125611" cy="368201"/>
          </a:xfrm>
          <a:prstGeom prst="rect">
            <a:avLst/>
          </a:prstGeom>
        </p:spPr>
        <p:txBody>
          <a:bodyPr anchor="t" rtlCol="false" tIns="0" lIns="0" bIns="0" rIns="0">
            <a:spAutoFit/>
          </a:bodyPr>
          <a:lstStyle/>
          <a:p>
            <a:pPr algn="ctr">
              <a:lnSpc>
                <a:spcPts val="3312"/>
              </a:lnSpc>
            </a:pPr>
            <a:r>
              <a:rPr lang="en-US" sz="3312">
                <a:solidFill>
                  <a:srgbClr val="404155"/>
                </a:solidFill>
                <a:latin typeface="Corben"/>
                <a:ea typeface="Corben"/>
                <a:cs typeface="Corben"/>
                <a:sym typeface="Corben"/>
              </a:rPr>
              <a:t>1</a:t>
            </a:r>
          </a:p>
        </p:txBody>
      </p:sp>
      <p:sp>
        <p:nvSpPr>
          <p:cNvPr name="TextBox 11" id="11"/>
          <p:cNvSpPr txBox="true"/>
          <p:nvPr/>
        </p:nvSpPr>
        <p:spPr>
          <a:xfrm rot="0">
            <a:off x="1913632" y="3220194"/>
            <a:ext cx="3659684" cy="895350"/>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Grouping Similar Data</a:t>
            </a:r>
          </a:p>
        </p:txBody>
      </p:sp>
      <p:sp>
        <p:nvSpPr>
          <p:cNvPr name="TextBox 12" id="12"/>
          <p:cNvSpPr txBox="true"/>
          <p:nvPr/>
        </p:nvSpPr>
        <p:spPr>
          <a:xfrm rot="0">
            <a:off x="1913632" y="4180880"/>
            <a:ext cx="3659684" cy="2372916"/>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Clustering algorithms identify and organize data points into groups, or clusters, based on their similarity.</a:t>
            </a:r>
          </a:p>
        </p:txBody>
      </p:sp>
      <p:grpSp>
        <p:nvGrpSpPr>
          <p:cNvPr name="Group 13" id="13"/>
          <p:cNvGrpSpPr/>
          <p:nvPr/>
        </p:nvGrpSpPr>
        <p:grpSpPr>
          <a:xfrm rot="0">
            <a:off x="5852071" y="3224956"/>
            <a:ext cx="647403"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2D9F9"/>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8BFDF"/>
            </a:solidFill>
          </p:spPr>
        </p:sp>
      </p:grpSp>
      <p:sp>
        <p:nvSpPr>
          <p:cNvPr name="TextBox 16" id="16"/>
          <p:cNvSpPr txBox="true"/>
          <p:nvPr/>
        </p:nvSpPr>
        <p:spPr>
          <a:xfrm rot="0">
            <a:off x="6064895" y="3393132"/>
            <a:ext cx="221754" cy="368201"/>
          </a:xfrm>
          <a:prstGeom prst="rect">
            <a:avLst/>
          </a:prstGeom>
        </p:spPr>
        <p:txBody>
          <a:bodyPr anchor="t" rtlCol="false" tIns="0" lIns="0" bIns="0" rIns="0">
            <a:spAutoFit/>
          </a:bodyPr>
          <a:lstStyle/>
          <a:p>
            <a:pPr algn="ctr">
              <a:lnSpc>
                <a:spcPts val="3312"/>
              </a:lnSpc>
            </a:pPr>
            <a:r>
              <a:rPr lang="en-US" sz="3312">
                <a:solidFill>
                  <a:srgbClr val="404155"/>
                </a:solidFill>
                <a:latin typeface="Corben"/>
                <a:ea typeface="Corben"/>
                <a:cs typeface="Corben"/>
                <a:sym typeface="Corben"/>
              </a:rPr>
              <a:t>2</a:t>
            </a:r>
          </a:p>
        </p:txBody>
      </p:sp>
      <p:sp>
        <p:nvSpPr>
          <p:cNvPr name="TextBox 17" id="17"/>
          <p:cNvSpPr txBox="true"/>
          <p:nvPr/>
        </p:nvSpPr>
        <p:spPr>
          <a:xfrm rot="0">
            <a:off x="6778229" y="3220194"/>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Discovering Patterns</a:t>
            </a:r>
          </a:p>
        </p:txBody>
      </p:sp>
      <p:sp>
        <p:nvSpPr>
          <p:cNvPr name="TextBox 18" id="18"/>
          <p:cNvSpPr txBox="true"/>
          <p:nvPr/>
        </p:nvSpPr>
        <p:spPr>
          <a:xfrm rot="0">
            <a:off x="6778229" y="3737968"/>
            <a:ext cx="3659684" cy="2826544"/>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Clustering can reveal previously unknown structures and relationships within a dataset, leading to valuable insights.</a:t>
            </a:r>
          </a:p>
        </p:txBody>
      </p:sp>
      <p:grpSp>
        <p:nvGrpSpPr>
          <p:cNvPr name="Group 19" id="19"/>
          <p:cNvGrpSpPr/>
          <p:nvPr/>
        </p:nvGrpSpPr>
        <p:grpSpPr>
          <a:xfrm rot="0">
            <a:off x="987475" y="7162205"/>
            <a:ext cx="647402" cy="647402"/>
            <a:chOff x="0" y="0"/>
            <a:chExt cx="863203" cy="863203"/>
          </a:xfrm>
        </p:grpSpPr>
        <p:sp>
          <p:nvSpPr>
            <p:cNvPr name="Freeform 20" id="20"/>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2D9F9"/>
            </a:solidFill>
          </p:spPr>
        </p:sp>
        <p:sp>
          <p:nvSpPr>
            <p:cNvPr name="Freeform 21" id="21"/>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8BFDF"/>
            </a:solidFill>
          </p:spPr>
        </p:sp>
      </p:grpSp>
      <p:sp>
        <p:nvSpPr>
          <p:cNvPr name="TextBox 22" id="22"/>
          <p:cNvSpPr txBox="true"/>
          <p:nvPr/>
        </p:nvSpPr>
        <p:spPr>
          <a:xfrm rot="0">
            <a:off x="1191666" y="7330380"/>
            <a:ext cx="238869" cy="368201"/>
          </a:xfrm>
          <a:prstGeom prst="rect">
            <a:avLst/>
          </a:prstGeom>
        </p:spPr>
        <p:txBody>
          <a:bodyPr anchor="t" rtlCol="false" tIns="0" lIns="0" bIns="0" rIns="0">
            <a:spAutoFit/>
          </a:bodyPr>
          <a:lstStyle/>
          <a:p>
            <a:pPr algn="ctr">
              <a:lnSpc>
                <a:spcPts val="3312"/>
              </a:lnSpc>
            </a:pPr>
            <a:r>
              <a:rPr lang="en-US" sz="3312">
                <a:solidFill>
                  <a:srgbClr val="404155"/>
                </a:solidFill>
                <a:latin typeface="Corben"/>
                <a:ea typeface="Corben"/>
                <a:cs typeface="Corben"/>
                <a:sym typeface="Corben"/>
              </a:rPr>
              <a:t>3</a:t>
            </a:r>
          </a:p>
        </p:txBody>
      </p:sp>
      <p:sp>
        <p:nvSpPr>
          <p:cNvPr name="TextBox 23" id="23"/>
          <p:cNvSpPr txBox="true"/>
          <p:nvPr/>
        </p:nvSpPr>
        <p:spPr>
          <a:xfrm rot="0">
            <a:off x="1913632" y="7157442"/>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Unlabeled Data</a:t>
            </a:r>
          </a:p>
        </p:txBody>
      </p:sp>
      <p:sp>
        <p:nvSpPr>
          <p:cNvPr name="TextBox 24" id="24"/>
          <p:cNvSpPr txBox="true"/>
          <p:nvPr/>
        </p:nvSpPr>
        <p:spPr>
          <a:xfrm rot="0">
            <a:off x="1913632" y="7675215"/>
            <a:ext cx="8524131"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Unlike supervised learning, clustering does not require labeled data, making it well-suited for exploratory data analysis.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4902"/>
              </a:srgbClr>
            </a:solidFill>
          </p:spPr>
        </p:sp>
      </p:grpSp>
      <p:sp>
        <p:nvSpPr>
          <p:cNvPr name="TextBox 5" id="5"/>
          <p:cNvSpPr txBox="true"/>
          <p:nvPr/>
        </p:nvSpPr>
        <p:spPr>
          <a:xfrm rot="0">
            <a:off x="992238" y="1632496"/>
            <a:ext cx="10256490" cy="914549"/>
          </a:xfrm>
          <a:prstGeom prst="rect">
            <a:avLst/>
          </a:prstGeom>
        </p:spPr>
        <p:txBody>
          <a:bodyPr anchor="t" rtlCol="false" tIns="0" lIns="0" bIns="0" rIns="0">
            <a:spAutoFit/>
          </a:bodyPr>
          <a:lstStyle/>
          <a:p>
            <a:pPr algn="l">
              <a:lnSpc>
                <a:spcPts val="6937"/>
              </a:lnSpc>
            </a:pPr>
            <a:r>
              <a:rPr lang="en-US" sz="5562">
                <a:solidFill>
                  <a:srgbClr val="1B1B27"/>
                </a:solidFill>
                <a:latin typeface="Corben"/>
                <a:ea typeface="Corben"/>
                <a:cs typeface="Corben"/>
                <a:sym typeface="Corben"/>
              </a:rPr>
              <a:t>Types of Clustering Algorithms</a:t>
            </a:r>
          </a:p>
        </p:txBody>
      </p:sp>
      <p:sp>
        <p:nvSpPr>
          <p:cNvPr name="Freeform 6" id="6" descr="preencoded.png"/>
          <p:cNvSpPr/>
          <p:nvPr/>
        </p:nvSpPr>
        <p:spPr>
          <a:xfrm flipH="false" flipV="false" rot="0">
            <a:off x="992238" y="3114080"/>
            <a:ext cx="5150941" cy="3183434"/>
          </a:xfrm>
          <a:custGeom>
            <a:avLst/>
            <a:gdLst/>
            <a:ahLst/>
            <a:cxnLst/>
            <a:rect r="r" b="b" t="t" l="l"/>
            <a:pathLst>
              <a:path h="3183434" w="5150941">
                <a:moveTo>
                  <a:pt x="0" y="0"/>
                </a:moveTo>
                <a:lnTo>
                  <a:pt x="5150941" y="0"/>
                </a:lnTo>
                <a:lnTo>
                  <a:pt x="5150941" y="3183434"/>
                </a:lnTo>
                <a:lnTo>
                  <a:pt x="0" y="3183434"/>
                </a:lnTo>
                <a:lnTo>
                  <a:pt x="0" y="0"/>
                </a:lnTo>
                <a:close/>
              </a:path>
            </a:pathLst>
          </a:custGeom>
          <a:blipFill>
            <a:blip r:embed="rId4"/>
            <a:stretch>
              <a:fillRect l="-52" t="0" r="-52" b="0"/>
            </a:stretch>
          </a:blipFill>
        </p:spPr>
      </p:sp>
      <p:sp>
        <p:nvSpPr>
          <p:cNvPr name="TextBox 7" id="7"/>
          <p:cNvSpPr txBox="true"/>
          <p:nvPr/>
        </p:nvSpPr>
        <p:spPr>
          <a:xfrm rot="0">
            <a:off x="992238" y="6642347"/>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K-Means</a:t>
            </a:r>
          </a:p>
        </p:txBody>
      </p:sp>
      <p:sp>
        <p:nvSpPr>
          <p:cNvPr name="TextBox 8" id="8"/>
          <p:cNvSpPr txBox="true"/>
          <p:nvPr/>
        </p:nvSpPr>
        <p:spPr>
          <a:xfrm rot="0">
            <a:off x="992238" y="7160121"/>
            <a:ext cx="5150941"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A popular and efficient algorithm that partitions data into K clusters based on proximity to centroids.</a:t>
            </a:r>
          </a:p>
        </p:txBody>
      </p:sp>
      <p:sp>
        <p:nvSpPr>
          <p:cNvPr name="Freeform 9" id="9" descr="preencoded.png"/>
          <p:cNvSpPr/>
          <p:nvPr/>
        </p:nvSpPr>
        <p:spPr>
          <a:xfrm flipH="false" flipV="false" rot="0">
            <a:off x="6568380" y="3114080"/>
            <a:ext cx="5151090" cy="3183582"/>
          </a:xfrm>
          <a:custGeom>
            <a:avLst/>
            <a:gdLst/>
            <a:ahLst/>
            <a:cxnLst/>
            <a:rect r="r" b="b" t="t" l="l"/>
            <a:pathLst>
              <a:path h="3183582" w="5151090">
                <a:moveTo>
                  <a:pt x="0" y="0"/>
                </a:moveTo>
                <a:lnTo>
                  <a:pt x="5151090" y="0"/>
                </a:lnTo>
                <a:lnTo>
                  <a:pt x="5151090" y="3183582"/>
                </a:lnTo>
                <a:lnTo>
                  <a:pt x="0" y="3183582"/>
                </a:lnTo>
                <a:lnTo>
                  <a:pt x="0" y="0"/>
                </a:lnTo>
                <a:close/>
              </a:path>
            </a:pathLst>
          </a:custGeom>
          <a:blipFill>
            <a:blip r:embed="rId5"/>
            <a:stretch>
              <a:fillRect l="-53" t="0" r="-53" b="0"/>
            </a:stretch>
          </a:blipFill>
        </p:spPr>
      </p:sp>
      <p:sp>
        <p:nvSpPr>
          <p:cNvPr name="TextBox 10" id="10"/>
          <p:cNvSpPr txBox="true"/>
          <p:nvPr/>
        </p:nvSpPr>
        <p:spPr>
          <a:xfrm rot="0">
            <a:off x="6568380" y="6642496"/>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Hierarchical</a:t>
            </a:r>
          </a:p>
        </p:txBody>
      </p:sp>
      <p:sp>
        <p:nvSpPr>
          <p:cNvPr name="TextBox 11" id="11"/>
          <p:cNvSpPr txBox="true"/>
          <p:nvPr/>
        </p:nvSpPr>
        <p:spPr>
          <a:xfrm rot="0">
            <a:off x="6568380" y="7160270"/>
            <a:ext cx="5151090"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Builds a hierarchy of clusters by merging or splitting data points based on their similarity.</a:t>
            </a:r>
          </a:p>
        </p:txBody>
      </p:sp>
      <p:sp>
        <p:nvSpPr>
          <p:cNvPr name="Freeform 12" id="12" descr="preencoded.png"/>
          <p:cNvSpPr/>
          <p:nvPr/>
        </p:nvSpPr>
        <p:spPr>
          <a:xfrm flipH="false" flipV="false" rot="0">
            <a:off x="12144672" y="3114080"/>
            <a:ext cx="5150941" cy="3183434"/>
          </a:xfrm>
          <a:custGeom>
            <a:avLst/>
            <a:gdLst/>
            <a:ahLst/>
            <a:cxnLst/>
            <a:rect r="r" b="b" t="t" l="l"/>
            <a:pathLst>
              <a:path h="3183434" w="5150941">
                <a:moveTo>
                  <a:pt x="0" y="0"/>
                </a:moveTo>
                <a:lnTo>
                  <a:pt x="5150942" y="0"/>
                </a:lnTo>
                <a:lnTo>
                  <a:pt x="5150942" y="3183434"/>
                </a:lnTo>
                <a:lnTo>
                  <a:pt x="0" y="3183434"/>
                </a:lnTo>
                <a:lnTo>
                  <a:pt x="0" y="0"/>
                </a:lnTo>
                <a:close/>
              </a:path>
            </a:pathLst>
          </a:custGeom>
          <a:blipFill>
            <a:blip r:embed="rId6"/>
            <a:stretch>
              <a:fillRect l="-52" t="0" r="-52" b="0"/>
            </a:stretch>
          </a:blipFill>
        </p:spPr>
      </p:sp>
      <p:sp>
        <p:nvSpPr>
          <p:cNvPr name="TextBox 13" id="13"/>
          <p:cNvSpPr txBox="true"/>
          <p:nvPr/>
        </p:nvSpPr>
        <p:spPr>
          <a:xfrm rot="0">
            <a:off x="12144672" y="6642347"/>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Density-Based</a:t>
            </a:r>
          </a:p>
        </p:txBody>
      </p:sp>
      <p:sp>
        <p:nvSpPr>
          <p:cNvPr name="TextBox 14" id="14"/>
          <p:cNvSpPr txBox="true"/>
          <p:nvPr/>
        </p:nvSpPr>
        <p:spPr>
          <a:xfrm rot="0">
            <a:off x="12144672" y="7160121"/>
            <a:ext cx="5150941"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Identifies clusters as areas of high data density, separating them from low-density regions.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850237" y="1044774"/>
            <a:ext cx="7088237" cy="914549"/>
          </a:xfrm>
          <a:prstGeom prst="rect">
            <a:avLst/>
          </a:prstGeom>
        </p:spPr>
        <p:txBody>
          <a:bodyPr anchor="t" rtlCol="false" tIns="0" lIns="0" bIns="0" rIns="0">
            <a:spAutoFit/>
          </a:bodyPr>
          <a:lstStyle/>
          <a:p>
            <a:pPr algn="l">
              <a:lnSpc>
                <a:spcPts val="6937"/>
              </a:lnSpc>
            </a:pPr>
            <a:r>
              <a:rPr lang="en-US" sz="5562">
                <a:solidFill>
                  <a:srgbClr val="1B1B27"/>
                </a:solidFill>
                <a:latin typeface="Corben"/>
                <a:ea typeface="Corben"/>
                <a:cs typeface="Corben"/>
                <a:sym typeface="Corben"/>
              </a:rPr>
              <a:t>K-Means Clustering</a:t>
            </a:r>
          </a:p>
        </p:txBody>
      </p:sp>
      <p:grpSp>
        <p:nvGrpSpPr>
          <p:cNvPr name="Group 7" id="7"/>
          <p:cNvGrpSpPr/>
          <p:nvPr/>
        </p:nvGrpSpPr>
        <p:grpSpPr>
          <a:xfrm rot="0">
            <a:off x="8256389" y="2384524"/>
            <a:ext cx="38100" cy="6828979"/>
            <a:chOff x="0" y="0"/>
            <a:chExt cx="50800" cy="9105305"/>
          </a:xfrm>
        </p:grpSpPr>
        <p:sp>
          <p:nvSpPr>
            <p:cNvPr name="Freeform 8" id="8"/>
            <p:cNvSpPr/>
            <p:nvPr/>
          </p:nvSpPr>
          <p:spPr>
            <a:xfrm flipH="false" flipV="false" rot="0">
              <a:off x="0" y="0"/>
              <a:ext cx="50800" cy="9105265"/>
            </a:xfrm>
            <a:custGeom>
              <a:avLst/>
              <a:gdLst/>
              <a:ahLst/>
              <a:cxnLst/>
              <a:rect r="r" b="b" t="t" l="l"/>
              <a:pathLst>
                <a:path h="9105265" w="50800">
                  <a:moveTo>
                    <a:pt x="0" y="25400"/>
                  </a:moveTo>
                  <a:cubicBezTo>
                    <a:pt x="0" y="11430"/>
                    <a:pt x="11430" y="0"/>
                    <a:pt x="25400" y="0"/>
                  </a:cubicBezTo>
                  <a:cubicBezTo>
                    <a:pt x="39370" y="0"/>
                    <a:pt x="50800" y="11430"/>
                    <a:pt x="50800" y="25400"/>
                  </a:cubicBezTo>
                  <a:lnTo>
                    <a:pt x="50800" y="9079865"/>
                  </a:lnTo>
                  <a:cubicBezTo>
                    <a:pt x="50800" y="9093835"/>
                    <a:pt x="39370" y="9105265"/>
                    <a:pt x="25400" y="9105265"/>
                  </a:cubicBezTo>
                  <a:cubicBezTo>
                    <a:pt x="11430" y="9105265"/>
                    <a:pt x="0" y="9093835"/>
                    <a:pt x="0" y="9079865"/>
                  </a:cubicBezTo>
                  <a:close/>
                </a:path>
              </a:pathLst>
            </a:custGeom>
            <a:solidFill>
              <a:srgbClr val="B8BFDF"/>
            </a:solidFill>
          </p:spPr>
        </p:sp>
      </p:grpSp>
      <p:grpSp>
        <p:nvGrpSpPr>
          <p:cNvPr name="Group 9" id="9"/>
          <p:cNvGrpSpPr/>
          <p:nvPr/>
        </p:nvGrpSpPr>
        <p:grpSpPr>
          <a:xfrm rot="0">
            <a:off x="8556277" y="3003351"/>
            <a:ext cx="992237" cy="38100"/>
            <a:chOff x="0" y="0"/>
            <a:chExt cx="1322983" cy="50800"/>
          </a:xfrm>
        </p:grpSpPr>
        <p:sp>
          <p:nvSpPr>
            <p:cNvPr name="Freeform 10" id="10"/>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B8BFDF"/>
            </a:solidFill>
          </p:spPr>
        </p:sp>
      </p:grpSp>
      <p:grpSp>
        <p:nvGrpSpPr>
          <p:cNvPr name="Group 11" id="11"/>
          <p:cNvGrpSpPr/>
          <p:nvPr/>
        </p:nvGrpSpPr>
        <p:grpSpPr>
          <a:xfrm rot="0">
            <a:off x="7951737" y="2698700"/>
            <a:ext cx="647402" cy="647402"/>
            <a:chOff x="0" y="0"/>
            <a:chExt cx="863203" cy="863203"/>
          </a:xfrm>
        </p:grpSpPr>
        <p:sp>
          <p:nvSpPr>
            <p:cNvPr name="Freeform 12" id="12"/>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2D9F9"/>
            </a:solidFill>
          </p:spPr>
        </p:sp>
        <p:sp>
          <p:nvSpPr>
            <p:cNvPr name="Freeform 13" id="13"/>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8BFDF"/>
            </a:solidFill>
          </p:spPr>
        </p:sp>
      </p:grpSp>
      <p:sp>
        <p:nvSpPr>
          <p:cNvPr name="TextBox 14" id="14"/>
          <p:cNvSpPr txBox="true"/>
          <p:nvPr/>
        </p:nvSpPr>
        <p:spPr>
          <a:xfrm rot="0">
            <a:off x="8212634" y="2866876"/>
            <a:ext cx="125611" cy="368201"/>
          </a:xfrm>
          <a:prstGeom prst="rect">
            <a:avLst/>
          </a:prstGeom>
        </p:spPr>
        <p:txBody>
          <a:bodyPr anchor="t" rtlCol="false" tIns="0" lIns="0" bIns="0" rIns="0">
            <a:spAutoFit/>
          </a:bodyPr>
          <a:lstStyle/>
          <a:p>
            <a:pPr algn="ctr">
              <a:lnSpc>
                <a:spcPts val="3312"/>
              </a:lnSpc>
            </a:pPr>
            <a:r>
              <a:rPr lang="en-US" sz="3312">
                <a:solidFill>
                  <a:srgbClr val="404155"/>
                </a:solidFill>
                <a:latin typeface="Corben"/>
                <a:ea typeface="Corben"/>
                <a:cs typeface="Corben"/>
                <a:sym typeface="Corben"/>
              </a:rPr>
              <a:t>1</a:t>
            </a:r>
          </a:p>
        </p:txBody>
      </p:sp>
      <p:sp>
        <p:nvSpPr>
          <p:cNvPr name="TextBox 15" id="15"/>
          <p:cNvSpPr txBox="true"/>
          <p:nvPr/>
        </p:nvSpPr>
        <p:spPr>
          <a:xfrm rot="0">
            <a:off x="9834860" y="2658516"/>
            <a:ext cx="4229398"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Step 1: Initialize Centroids</a:t>
            </a:r>
          </a:p>
        </p:txBody>
      </p:sp>
      <p:sp>
        <p:nvSpPr>
          <p:cNvPr name="TextBox 16" id="16"/>
          <p:cNvSpPr txBox="true"/>
          <p:nvPr/>
        </p:nvSpPr>
        <p:spPr>
          <a:xfrm rot="0">
            <a:off x="9834860" y="3176290"/>
            <a:ext cx="7460902"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Randomly select K data points to serve as the initial cluster centroids.</a:t>
            </a:r>
          </a:p>
        </p:txBody>
      </p:sp>
      <p:grpSp>
        <p:nvGrpSpPr>
          <p:cNvPr name="Group 17" id="17"/>
          <p:cNvGrpSpPr/>
          <p:nvPr/>
        </p:nvGrpSpPr>
        <p:grpSpPr>
          <a:xfrm rot="0">
            <a:off x="8556277" y="5374184"/>
            <a:ext cx="992237" cy="38100"/>
            <a:chOff x="0" y="0"/>
            <a:chExt cx="1322983" cy="50800"/>
          </a:xfrm>
        </p:grpSpPr>
        <p:sp>
          <p:nvSpPr>
            <p:cNvPr name="Freeform 18" id="18"/>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B8BFDF"/>
            </a:solidFill>
          </p:spPr>
        </p:sp>
      </p:grpSp>
      <p:grpSp>
        <p:nvGrpSpPr>
          <p:cNvPr name="Group 19" id="19"/>
          <p:cNvGrpSpPr/>
          <p:nvPr/>
        </p:nvGrpSpPr>
        <p:grpSpPr>
          <a:xfrm rot="0">
            <a:off x="7951737" y="5069532"/>
            <a:ext cx="647402" cy="647402"/>
            <a:chOff x="0" y="0"/>
            <a:chExt cx="863203" cy="863203"/>
          </a:xfrm>
        </p:grpSpPr>
        <p:sp>
          <p:nvSpPr>
            <p:cNvPr name="Freeform 20" id="20"/>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2D9F9"/>
            </a:solidFill>
          </p:spPr>
        </p:sp>
        <p:sp>
          <p:nvSpPr>
            <p:cNvPr name="Freeform 21" id="21"/>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8BFDF"/>
            </a:solidFill>
          </p:spPr>
        </p:sp>
      </p:grpSp>
      <p:sp>
        <p:nvSpPr>
          <p:cNvPr name="TextBox 22" id="22"/>
          <p:cNvSpPr txBox="true"/>
          <p:nvPr/>
        </p:nvSpPr>
        <p:spPr>
          <a:xfrm rot="0">
            <a:off x="8164562" y="5237709"/>
            <a:ext cx="221754" cy="368201"/>
          </a:xfrm>
          <a:prstGeom prst="rect">
            <a:avLst/>
          </a:prstGeom>
        </p:spPr>
        <p:txBody>
          <a:bodyPr anchor="t" rtlCol="false" tIns="0" lIns="0" bIns="0" rIns="0">
            <a:spAutoFit/>
          </a:bodyPr>
          <a:lstStyle/>
          <a:p>
            <a:pPr algn="ctr">
              <a:lnSpc>
                <a:spcPts val="3312"/>
              </a:lnSpc>
            </a:pPr>
            <a:r>
              <a:rPr lang="en-US" sz="3312">
                <a:solidFill>
                  <a:srgbClr val="404155"/>
                </a:solidFill>
                <a:latin typeface="Corben"/>
                <a:ea typeface="Corben"/>
                <a:cs typeface="Corben"/>
                <a:sym typeface="Corben"/>
              </a:rPr>
              <a:t>2</a:t>
            </a:r>
          </a:p>
        </p:txBody>
      </p:sp>
      <p:sp>
        <p:nvSpPr>
          <p:cNvPr name="TextBox 23" id="23"/>
          <p:cNvSpPr txBox="true"/>
          <p:nvPr/>
        </p:nvSpPr>
        <p:spPr>
          <a:xfrm rot="0">
            <a:off x="9834860" y="5029349"/>
            <a:ext cx="431378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Step 2: Assign Data Points</a:t>
            </a:r>
          </a:p>
        </p:txBody>
      </p:sp>
      <p:sp>
        <p:nvSpPr>
          <p:cNvPr name="TextBox 24" id="24"/>
          <p:cNvSpPr txBox="true"/>
          <p:nvPr/>
        </p:nvSpPr>
        <p:spPr>
          <a:xfrm rot="0">
            <a:off x="9834860" y="5547121"/>
            <a:ext cx="7460902"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Assign each data point to the cluster with the nearest centroid.</a:t>
            </a:r>
          </a:p>
        </p:txBody>
      </p:sp>
      <p:grpSp>
        <p:nvGrpSpPr>
          <p:cNvPr name="Group 25" id="25"/>
          <p:cNvGrpSpPr/>
          <p:nvPr/>
        </p:nvGrpSpPr>
        <p:grpSpPr>
          <a:xfrm rot="0">
            <a:off x="8556277" y="7745016"/>
            <a:ext cx="992237" cy="38100"/>
            <a:chOff x="0" y="0"/>
            <a:chExt cx="1322983" cy="50800"/>
          </a:xfrm>
        </p:grpSpPr>
        <p:sp>
          <p:nvSpPr>
            <p:cNvPr name="Freeform 26" id="26"/>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B8BFDF"/>
            </a:solidFill>
          </p:spPr>
        </p:sp>
      </p:grpSp>
      <p:grpSp>
        <p:nvGrpSpPr>
          <p:cNvPr name="Group 27" id="27"/>
          <p:cNvGrpSpPr/>
          <p:nvPr/>
        </p:nvGrpSpPr>
        <p:grpSpPr>
          <a:xfrm rot="0">
            <a:off x="7951737" y="7440365"/>
            <a:ext cx="647402" cy="647403"/>
            <a:chOff x="0" y="0"/>
            <a:chExt cx="863203" cy="863203"/>
          </a:xfrm>
        </p:grpSpPr>
        <p:sp>
          <p:nvSpPr>
            <p:cNvPr name="Freeform 28" id="2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2D9F9"/>
            </a:solidFill>
          </p:spPr>
        </p:sp>
        <p:sp>
          <p:nvSpPr>
            <p:cNvPr name="Freeform 29" id="2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8BFDF"/>
            </a:solidFill>
          </p:spPr>
        </p:sp>
      </p:grpSp>
      <p:sp>
        <p:nvSpPr>
          <p:cNvPr name="TextBox 30" id="30"/>
          <p:cNvSpPr txBox="true"/>
          <p:nvPr/>
        </p:nvSpPr>
        <p:spPr>
          <a:xfrm rot="0">
            <a:off x="8155930" y="7608540"/>
            <a:ext cx="238869" cy="368201"/>
          </a:xfrm>
          <a:prstGeom prst="rect">
            <a:avLst/>
          </a:prstGeom>
        </p:spPr>
        <p:txBody>
          <a:bodyPr anchor="t" rtlCol="false" tIns="0" lIns="0" bIns="0" rIns="0">
            <a:spAutoFit/>
          </a:bodyPr>
          <a:lstStyle/>
          <a:p>
            <a:pPr algn="ctr">
              <a:lnSpc>
                <a:spcPts val="3312"/>
              </a:lnSpc>
            </a:pPr>
            <a:r>
              <a:rPr lang="en-US" sz="3312">
                <a:solidFill>
                  <a:srgbClr val="404155"/>
                </a:solidFill>
                <a:latin typeface="Corben"/>
                <a:ea typeface="Corben"/>
                <a:cs typeface="Corben"/>
                <a:sym typeface="Corben"/>
              </a:rPr>
              <a:t>3</a:t>
            </a:r>
          </a:p>
        </p:txBody>
      </p:sp>
      <p:sp>
        <p:nvSpPr>
          <p:cNvPr name="TextBox 31" id="31"/>
          <p:cNvSpPr txBox="true"/>
          <p:nvPr/>
        </p:nvSpPr>
        <p:spPr>
          <a:xfrm rot="0">
            <a:off x="9834860" y="7400181"/>
            <a:ext cx="4059139"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Step 3: Update Centroids</a:t>
            </a:r>
          </a:p>
        </p:txBody>
      </p:sp>
      <p:sp>
        <p:nvSpPr>
          <p:cNvPr name="TextBox 32" id="32"/>
          <p:cNvSpPr txBox="true"/>
          <p:nvPr/>
        </p:nvSpPr>
        <p:spPr>
          <a:xfrm rot="0">
            <a:off x="9834860" y="7917954"/>
            <a:ext cx="7460902"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Recalculate the centroids by taking the mean of all data points in each cluster.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850237" y="1303884"/>
            <a:ext cx="8503741" cy="914549"/>
          </a:xfrm>
          <a:prstGeom prst="rect">
            <a:avLst/>
          </a:prstGeom>
        </p:spPr>
        <p:txBody>
          <a:bodyPr anchor="t" rtlCol="false" tIns="0" lIns="0" bIns="0" rIns="0">
            <a:spAutoFit/>
          </a:bodyPr>
          <a:lstStyle/>
          <a:p>
            <a:pPr algn="l">
              <a:lnSpc>
                <a:spcPts val="6937"/>
              </a:lnSpc>
            </a:pPr>
            <a:r>
              <a:rPr lang="en-US" sz="5562">
                <a:solidFill>
                  <a:srgbClr val="1B1B27"/>
                </a:solidFill>
                <a:latin typeface="Corben"/>
                <a:ea typeface="Corben"/>
                <a:cs typeface="Corben"/>
                <a:sym typeface="Corben"/>
              </a:rPr>
              <a:t>K-Means Clustering Code</a:t>
            </a:r>
          </a:p>
        </p:txBody>
      </p:sp>
      <p:grpSp>
        <p:nvGrpSpPr>
          <p:cNvPr name="Group 7" id="7"/>
          <p:cNvGrpSpPr/>
          <p:nvPr/>
        </p:nvGrpSpPr>
        <p:grpSpPr>
          <a:xfrm rot="0">
            <a:off x="7845475" y="2638871"/>
            <a:ext cx="4590604" cy="3023146"/>
            <a:chOff x="0" y="0"/>
            <a:chExt cx="6120805" cy="4030862"/>
          </a:xfrm>
        </p:grpSpPr>
        <p:sp>
          <p:nvSpPr>
            <p:cNvPr name="Freeform 8" id="8"/>
            <p:cNvSpPr/>
            <p:nvPr/>
          </p:nvSpPr>
          <p:spPr>
            <a:xfrm flipH="false" flipV="false" rot="0">
              <a:off x="6350" y="6350"/>
              <a:ext cx="6108192" cy="4018153"/>
            </a:xfrm>
            <a:custGeom>
              <a:avLst/>
              <a:gdLst/>
              <a:ahLst/>
              <a:cxnLst/>
              <a:rect r="r" b="b" t="t" l="l"/>
              <a:pathLst>
                <a:path h="4018153" w="6108192">
                  <a:moveTo>
                    <a:pt x="0" y="158750"/>
                  </a:moveTo>
                  <a:cubicBezTo>
                    <a:pt x="0" y="71120"/>
                    <a:pt x="71120" y="0"/>
                    <a:pt x="159004" y="0"/>
                  </a:cubicBezTo>
                  <a:lnTo>
                    <a:pt x="5949188" y="0"/>
                  </a:lnTo>
                  <a:cubicBezTo>
                    <a:pt x="6036945" y="0"/>
                    <a:pt x="6108192" y="71120"/>
                    <a:pt x="6108192" y="158750"/>
                  </a:cubicBezTo>
                  <a:lnTo>
                    <a:pt x="6108192" y="3859403"/>
                  </a:lnTo>
                  <a:cubicBezTo>
                    <a:pt x="6108192" y="3947160"/>
                    <a:pt x="6037072" y="4018153"/>
                    <a:pt x="5949188" y="4018153"/>
                  </a:cubicBezTo>
                  <a:lnTo>
                    <a:pt x="159004" y="4018153"/>
                  </a:lnTo>
                  <a:cubicBezTo>
                    <a:pt x="71120" y="4018153"/>
                    <a:pt x="0" y="3947033"/>
                    <a:pt x="0" y="3859403"/>
                  </a:cubicBezTo>
                  <a:close/>
                </a:path>
              </a:pathLst>
            </a:custGeom>
            <a:solidFill>
              <a:srgbClr val="D2D9F9"/>
            </a:solidFill>
          </p:spPr>
        </p:sp>
        <p:sp>
          <p:nvSpPr>
            <p:cNvPr name="Freeform 9" id="9"/>
            <p:cNvSpPr/>
            <p:nvPr/>
          </p:nvSpPr>
          <p:spPr>
            <a:xfrm flipH="false" flipV="false" rot="0">
              <a:off x="0" y="0"/>
              <a:ext cx="6120892" cy="4030853"/>
            </a:xfrm>
            <a:custGeom>
              <a:avLst/>
              <a:gdLst/>
              <a:ahLst/>
              <a:cxnLst/>
              <a:rect r="r" b="b" t="t" l="l"/>
              <a:pathLst>
                <a:path h="4030853" w="6120892">
                  <a:moveTo>
                    <a:pt x="0" y="165100"/>
                  </a:moveTo>
                  <a:cubicBezTo>
                    <a:pt x="0" y="73914"/>
                    <a:pt x="74041" y="0"/>
                    <a:pt x="165354" y="0"/>
                  </a:cubicBezTo>
                  <a:lnTo>
                    <a:pt x="5955538" y="0"/>
                  </a:lnTo>
                  <a:lnTo>
                    <a:pt x="5955538" y="6350"/>
                  </a:lnTo>
                  <a:lnTo>
                    <a:pt x="5955538" y="0"/>
                  </a:lnTo>
                  <a:cubicBezTo>
                    <a:pt x="6046851" y="0"/>
                    <a:pt x="6120892" y="73914"/>
                    <a:pt x="6120892" y="165100"/>
                  </a:cubicBezTo>
                  <a:lnTo>
                    <a:pt x="6114542" y="165100"/>
                  </a:lnTo>
                  <a:lnTo>
                    <a:pt x="6120892" y="165100"/>
                  </a:lnTo>
                  <a:lnTo>
                    <a:pt x="6120892" y="3865753"/>
                  </a:lnTo>
                  <a:lnTo>
                    <a:pt x="6114542" y="3865753"/>
                  </a:lnTo>
                  <a:lnTo>
                    <a:pt x="6120892" y="3865753"/>
                  </a:lnTo>
                  <a:cubicBezTo>
                    <a:pt x="6120892" y="3956939"/>
                    <a:pt x="6046851" y="4030853"/>
                    <a:pt x="5955538" y="4030853"/>
                  </a:cubicBezTo>
                  <a:lnTo>
                    <a:pt x="5955538" y="4024503"/>
                  </a:lnTo>
                  <a:lnTo>
                    <a:pt x="5955538" y="4030853"/>
                  </a:lnTo>
                  <a:lnTo>
                    <a:pt x="165354" y="4030853"/>
                  </a:lnTo>
                  <a:lnTo>
                    <a:pt x="165354" y="4024503"/>
                  </a:lnTo>
                  <a:lnTo>
                    <a:pt x="165354" y="4030853"/>
                  </a:lnTo>
                  <a:cubicBezTo>
                    <a:pt x="74041" y="4030853"/>
                    <a:pt x="0" y="3956939"/>
                    <a:pt x="0" y="3865753"/>
                  </a:cubicBezTo>
                  <a:lnTo>
                    <a:pt x="0" y="165100"/>
                  </a:lnTo>
                  <a:lnTo>
                    <a:pt x="6350" y="165100"/>
                  </a:lnTo>
                  <a:lnTo>
                    <a:pt x="0" y="165100"/>
                  </a:lnTo>
                  <a:moveTo>
                    <a:pt x="12700" y="165100"/>
                  </a:moveTo>
                  <a:lnTo>
                    <a:pt x="12700" y="3865753"/>
                  </a:lnTo>
                  <a:lnTo>
                    <a:pt x="6350" y="3865753"/>
                  </a:lnTo>
                  <a:lnTo>
                    <a:pt x="12700" y="3865753"/>
                  </a:lnTo>
                  <a:cubicBezTo>
                    <a:pt x="12700" y="3949954"/>
                    <a:pt x="81026" y="4018153"/>
                    <a:pt x="165354" y="4018153"/>
                  </a:cubicBezTo>
                  <a:lnTo>
                    <a:pt x="5955538" y="4018153"/>
                  </a:lnTo>
                  <a:cubicBezTo>
                    <a:pt x="6039866" y="4018153"/>
                    <a:pt x="6108192" y="3949954"/>
                    <a:pt x="6108192" y="3865753"/>
                  </a:cubicBezTo>
                  <a:lnTo>
                    <a:pt x="6108192" y="165100"/>
                  </a:lnTo>
                  <a:cubicBezTo>
                    <a:pt x="6108192" y="80899"/>
                    <a:pt x="6039866" y="12700"/>
                    <a:pt x="5955538" y="12700"/>
                  </a:cubicBezTo>
                  <a:lnTo>
                    <a:pt x="165354" y="12700"/>
                  </a:lnTo>
                  <a:lnTo>
                    <a:pt x="165354" y="6350"/>
                  </a:lnTo>
                  <a:lnTo>
                    <a:pt x="165354" y="12700"/>
                  </a:lnTo>
                  <a:cubicBezTo>
                    <a:pt x="81026" y="12700"/>
                    <a:pt x="12700" y="80899"/>
                    <a:pt x="12700" y="165100"/>
                  </a:cubicBezTo>
                  <a:close/>
                </a:path>
              </a:pathLst>
            </a:custGeom>
            <a:solidFill>
              <a:srgbClr val="B8BFDF"/>
            </a:solidFill>
          </p:spPr>
        </p:sp>
      </p:grpSp>
      <p:sp>
        <p:nvSpPr>
          <p:cNvPr name="TextBox 10" id="10"/>
          <p:cNvSpPr txBox="true"/>
          <p:nvPr/>
        </p:nvSpPr>
        <p:spPr>
          <a:xfrm rot="0">
            <a:off x="8143280" y="2927151"/>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Imports</a:t>
            </a:r>
          </a:p>
        </p:txBody>
      </p:sp>
      <p:sp>
        <p:nvSpPr>
          <p:cNvPr name="TextBox 11" id="11"/>
          <p:cNvSpPr txBox="true"/>
          <p:nvPr/>
        </p:nvSpPr>
        <p:spPr>
          <a:xfrm rot="0">
            <a:off x="8143280" y="3444925"/>
            <a:ext cx="3994994" cy="1919287"/>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Import necessary libraries like NumPy and Scikit-learn for data manipulation and clustering.</a:t>
            </a:r>
          </a:p>
        </p:txBody>
      </p:sp>
      <p:grpSp>
        <p:nvGrpSpPr>
          <p:cNvPr name="Group 12" id="12"/>
          <p:cNvGrpSpPr/>
          <p:nvPr/>
        </p:nvGrpSpPr>
        <p:grpSpPr>
          <a:xfrm rot="0">
            <a:off x="12710071" y="2638871"/>
            <a:ext cx="4590604" cy="3023146"/>
            <a:chOff x="0" y="0"/>
            <a:chExt cx="6120805" cy="4030862"/>
          </a:xfrm>
        </p:grpSpPr>
        <p:sp>
          <p:nvSpPr>
            <p:cNvPr name="Freeform 13" id="13"/>
            <p:cNvSpPr/>
            <p:nvPr/>
          </p:nvSpPr>
          <p:spPr>
            <a:xfrm flipH="false" flipV="false" rot="0">
              <a:off x="6350" y="6350"/>
              <a:ext cx="6108192" cy="4018153"/>
            </a:xfrm>
            <a:custGeom>
              <a:avLst/>
              <a:gdLst/>
              <a:ahLst/>
              <a:cxnLst/>
              <a:rect r="r" b="b" t="t" l="l"/>
              <a:pathLst>
                <a:path h="4018153" w="6108192">
                  <a:moveTo>
                    <a:pt x="0" y="158750"/>
                  </a:moveTo>
                  <a:cubicBezTo>
                    <a:pt x="0" y="71120"/>
                    <a:pt x="71120" y="0"/>
                    <a:pt x="159004" y="0"/>
                  </a:cubicBezTo>
                  <a:lnTo>
                    <a:pt x="5949188" y="0"/>
                  </a:lnTo>
                  <a:cubicBezTo>
                    <a:pt x="6036945" y="0"/>
                    <a:pt x="6108192" y="71120"/>
                    <a:pt x="6108192" y="158750"/>
                  </a:cubicBezTo>
                  <a:lnTo>
                    <a:pt x="6108192" y="3859403"/>
                  </a:lnTo>
                  <a:cubicBezTo>
                    <a:pt x="6108192" y="3947160"/>
                    <a:pt x="6037072" y="4018153"/>
                    <a:pt x="5949188" y="4018153"/>
                  </a:cubicBezTo>
                  <a:lnTo>
                    <a:pt x="159004" y="4018153"/>
                  </a:lnTo>
                  <a:cubicBezTo>
                    <a:pt x="71120" y="4018153"/>
                    <a:pt x="0" y="3947033"/>
                    <a:pt x="0" y="3859403"/>
                  </a:cubicBezTo>
                  <a:close/>
                </a:path>
              </a:pathLst>
            </a:custGeom>
            <a:solidFill>
              <a:srgbClr val="D2D9F9"/>
            </a:solidFill>
          </p:spPr>
        </p:sp>
        <p:sp>
          <p:nvSpPr>
            <p:cNvPr name="Freeform 14" id="14"/>
            <p:cNvSpPr/>
            <p:nvPr/>
          </p:nvSpPr>
          <p:spPr>
            <a:xfrm flipH="false" flipV="false" rot="0">
              <a:off x="0" y="0"/>
              <a:ext cx="6120892" cy="4030853"/>
            </a:xfrm>
            <a:custGeom>
              <a:avLst/>
              <a:gdLst/>
              <a:ahLst/>
              <a:cxnLst/>
              <a:rect r="r" b="b" t="t" l="l"/>
              <a:pathLst>
                <a:path h="4030853" w="6120892">
                  <a:moveTo>
                    <a:pt x="0" y="165100"/>
                  </a:moveTo>
                  <a:cubicBezTo>
                    <a:pt x="0" y="73914"/>
                    <a:pt x="74041" y="0"/>
                    <a:pt x="165354" y="0"/>
                  </a:cubicBezTo>
                  <a:lnTo>
                    <a:pt x="5955538" y="0"/>
                  </a:lnTo>
                  <a:lnTo>
                    <a:pt x="5955538" y="6350"/>
                  </a:lnTo>
                  <a:lnTo>
                    <a:pt x="5955538" y="0"/>
                  </a:lnTo>
                  <a:cubicBezTo>
                    <a:pt x="6046851" y="0"/>
                    <a:pt x="6120892" y="73914"/>
                    <a:pt x="6120892" y="165100"/>
                  </a:cubicBezTo>
                  <a:lnTo>
                    <a:pt x="6114542" y="165100"/>
                  </a:lnTo>
                  <a:lnTo>
                    <a:pt x="6120892" y="165100"/>
                  </a:lnTo>
                  <a:lnTo>
                    <a:pt x="6120892" y="3865753"/>
                  </a:lnTo>
                  <a:lnTo>
                    <a:pt x="6114542" y="3865753"/>
                  </a:lnTo>
                  <a:lnTo>
                    <a:pt x="6120892" y="3865753"/>
                  </a:lnTo>
                  <a:cubicBezTo>
                    <a:pt x="6120892" y="3956939"/>
                    <a:pt x="6046851" y="4030853"/>
                    <a:pt x="5955538" y="4030853"/>
                  </a:cubicBezTo>
                  <a:lnTo>
                    <a:pt x="5955538" y="4024503"/>
                  </a:lnTo>
                  <a:lnTo>
                    <a:pt x="5955538" y="4030853"/>
                  </a:lnTo>
                  <a:lnTo>
                    <a:pt x="165354" y="4030853"/>
                  </a:lnTo>
                  <a:lnTo>
                    <a:pt x="165354" y="4024503"/>
                  </a:lnTo>
                  <a:lnTo>
                    <a:pt x="165354" y="4030853"/>
                  </a:lnTo>
                  <a:cubicBezTo>
                    <a:pt x="74041" y="4030853"/>
                    <a:pt x="0" y="3956939"/>
                    <a:pt x="0" y="3865753"/>
                  </a:cubicBezTo>
                  <a:lnTo>
                    <a:pt x="0" y="165100"/>
                  </a:lnTo>
                  <a:lnTo>
                    <a:pt x="6350" y="165100"/>
                  </a:lnTo>
                  <a:lnTo>
                    <a:pt x="0" y="165100"/>
                  </a:lnTo>
                  <a:moveTo>
                    <a:pt x="12700" y="165100"/>
                  </a:moveTo>
                  <a:lnTo>
                    <a:pt x="12700" y="3865753"/>
                  </a:lnTo>
                  <a:lnTo>
                    <a:pt x="6350" y="3865753"/>
                  </a:lnTo>
                  <a:lnTo>
                    <a:pt x="12700" y="3865753"/>
                  </a:lnTo>
                  <a:cubicBezTo>
                    <a:pt x="12700" y="3949954"/>
                    <a:pt x="81026" y="4018153"/>
                    <a:pt x="165354" y="4018153"/>
                  </a:cubicBezTo>
                  <a:lnTo>
                    <a:pt x="5955538" y="4018153"/>
                  </a:lnTo>
                  <a:cubicBezTo>
                    <a:pt x="6039866" y="4018153"/>
                    <a:pt x="6108192" y="3949954"/>
                    <a:pt x="6108192" y="3865753"/>
                  </a:cubicBezTo>
                  <a:lnTo>
                    <a:pt x="6108192" y="165100"/>
                  </a:lnTo>
                  <a:cubicBezTo>
                    <a:pt x="6108192" y="80899"/>
                    <a:pt x="6039866" y="12700"/>
                    <a:pt x="5955538" y="12700"/>
                  </a:cubicBezTo>
                  <a:lnTo>
                    <a:pt x="165354" y="12700"/>
                  </a:lnTo>
                  <a:lnTo>
                    <a:pt x="165354" y="6350"/>
                  </a:lnTo>
                  <a:lnTo>
                    <a:pt x="165354" y="12700"/>
                  </a:lnTo>
                  <a:cubicBezTo>
                    <a:pt x="81026" y="12700"/>
                    <a:pt x="12700" y="80899"/>
                    <a:pt x="12700" y="165100"/>
                  </a:cubicBezTo>
                  <a:close/>
                </a:path>
              </a:pathLst>
            </a:custGeom>
            <a:solidFill>
              <a:srgbClr val="B8BFDF"/>
            </a:solidFill>
          </p:spPr>
        </p:sp>
      </p:grpSp>
      <p:sp>
        <p:nvSpPr>
          <p:cNvPr name="TextBox 15" id="15"/>
          <p:cNvSpPr txBox="true"/>
          <p:nvPr/>
        </p:nvSpPr>
        <p:spPr>
          <a:xfrm rot="0">
            <a:off x="13007876" y="2927151"/>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Data Preparation</a:t>
            </a:r>
          </a:p>
        </p:txBody>
      </p:sp>
      <p:sp>
        <p:nvSpPr>
          <p:cNvPr name="TextBox 16" id="16"/>
          <p:cNvSpPr txBox="true"/>
          <p:nvPr/>
        </p:nvSpPr>
        <p:spPr>
          <a:xfrm rot="0">
            <a:off x="13007876" y="3444925"/>
            <a:ext cx="3994994" cy="1919287"/>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Load and preprocess the dataset, handling any missing values or feature scaling as needed.</a:t>
            </a:r>
          </a:p>
        </p:txBody>
      </p:sp>
      <p:grpSp>
        <p:nvGrpSpPr>
          <p:cNvPr name="Group 17" id="17"/>
          <p:cNvGrpSpPr/>
          <p:nvPr/>
        </p:nvGrpSpPr>
        <p:grpSpPr>
          <a:xfrm rot="0">
            <a:off x="7845475" y="5936010"/>
            <a:ext cx="4590604" cy="3023146"/>
            <a:chOff x="0" y="0"/>
            <a:chExt cx="6120805" cy="4030862"/>
          </a:xfrm>
        </p:grpSpPr>
        <p:sp>
          <p:nvSpPr>
            <p:cNvPr name="Freeform 18" id="18"/>
            <p:cNvSpPr/>
            <p:nvPr/>
          </p:nvSpPr>
          <p:spPr>
            <a:xfrm flipH="false" flipV="false" rot="0">
              <a:off x="6350" y="6350"/>
              <a:ext cx="6108192" cy="4018153"/>
            </a:xfrm>
            <a:custGeom>
              <a:avLst/>
              <a:gdLst/>
              <a:ahLst/>
              <a:cxnLst/>
              <a:rect r="r" b="b" t="t" l="l"/>
              <a:pathLst>
                <a:path h="4018153" w="6108192">
                  <a:moveTo>
                    <a:pt x="0" y="158750"/>
                  </a:moveTo>
                  <a:cubicBezTo>
                    <a:pt x="0" y="71120"/>
                    <a:pt x="71120" y="0"/>
                    <a:pt x="159004" y="0"/>
                  </a:cubicBezTo>
                  <a:lnTo>
                    <a:pt x="5949188" y="0"/>
                  </a:lnTo>
                  <a:cubicBezTo>
                    <a:pt x="6036945" y="0"/>
                    <a:pt x="6108192" y="71120"/>
                    <a:pt x="6108192" y="158750"/>
                  </a:cubicBezTo>
                  <a:lnTo>
                    <a:pt x="6108192" y="3859403"/>
                  </a:lnTo>
                  <a:cubicBezTo>
                    <a:pt x="6108192" y="3947160"/>
                    <a:pt x="6037072" y="4018153"/>
                    <a:pt x="5949188" y="4018153"/>
                  </a:cubicBezTo>
                  <a:lnTo>
                    <a:pt x="159004" y="4018153"/>
                  </a:lnTo>
                  <a:cubicBezTo>
                    <a:pt x="71120" y="4018153"/>
                    <a:pt x="0" y="3947033"/>
                    <a:pt x="0" y="3859403"/>
                  </a:cubicBezTo>
                  <a:close/>
                </a:path>
              </a:pathLst>
            </a:custGeom>
            <a:solidFill>
              <a:srgbClr val="D2D9F9"/>
            </a:solidFill>
          </p:spPr>
        </p:sp>
        <p:sp>
          <p:nvSpPr>
            <p:cNvPr name="Freeform 19" id="19"/>
            <p:cNvSpPr/>
            <p:nvPr/>
          </p:nvSpPr>
          <p:spPr>
            <a:xfrm flipH="false" flipV="false" rot="0">
              <a:off x="0" y="0"/>
              <a:ext cx="6120892" cy="4030853"/>
            </a:xfrm>
            <a:custGeom>
              <a:avLst/>
              <a:gdLst/>
              <a:ahLst/>
              <a:cxnLst/>
              <a:rect r="r" b="b" t="t" l="l"/>
              <a:pathLst>
                <a:path h="4030853" w="6120892">
                  <a:moveTo>
                    <a:pt x="0" y="165100"/>
                  </a:moveTo>
                  <a:cubicBezTo>
                    <a:pt x="0" y="73914"/>
                    <a:pt x="74041" y="0"/>
                    <a:pt x="165354" y="0"/>
                  </a:cubicBezTo>
                  <a:lnTo>
                    <a:pt x="5955538" y="0"/>
                  </a:lnTo>
                  <a:lnTo>
                    <a:pt x="5955538" y="6350"/>
                  </a:lnTo>
                  <a:lnTo>
                    <a:pt x="5955538" y="0"/>
                  </a:lnTo>
                  <a:cubicBezTo>
                    <a:pt x="6046851" y="0"/>
                    <a:pt x="6120892" y="73914"/>
                    <a:pt x="6120892" y="165100"/>
                  </a:cubicBezTo>
                  <a:lnTo>
                    <a:pt x="6114542" y="165100"/>
                  </a:lnTo>
                  <a:lnTo>
                    <a:pt x="6120892" y="165100"/>
                  </a:lnTo>
                  <a:lnTo>
                    <a:pt x="6120892" y="3865753"/>
                  </a:lnTo>
                  <a:lnTo>
                    <a:pt x="6114542" y="3865753"/>
                  </a:lnTo>
                  <a:lnTo>
                    <a:pt x="6120892" y="3865753"/>
                  </a:lnTo>
                  <a:cubicBezTo>
                    <a:pt x="6120892" y="3956939"/>
                    <a:pt x="6046851" y="4030853"/>
                    <a:pt x="5955538" y="4030853"/>
                  </a:cubicBezTo>
                  <a:lnTo>
                    <a:pt x="5955538" y="4024503"/>
                  </a:lnTo>
                  <a:lnTo>
                    <a:pt x="5955538" y="4030853"/>
                  </a:lnTo>
                  <a:lnTo>
                    <a:pt x="165354" y="4030853"/>
                  </a:lnTo>
                  <a:lnTo>
                    <a:pt x="165354" y="4024503"/>
                  </a:lnTo>
                  <a:lnTo>
                    <a:pt x="165354" y="4030853"/>
                  </a:lnTo>
                  <a:cubicBezTo>
                    <a:pt x="74041" y="4030853"/>
                    <a:pt x="0" y="3956939"/>
                    <a:pt x="0" y="3865753"/>
                  </a:cubicBezTo>
                  <a:lnTo>
                    <a:pt x="0" y="165100"/>
                  </a:lnTo>
                  <a:lnTo>
                    <a:pt x="6350" y="165100"/>
                  </a:lnTo>
                  <a:lnTo>
                    <a:pt x="0" y="165100"/>
                  </a:lnTo>
                  <a:moveTo>
                    <a:pt x="12700" y="165100"/>
                  </a:moveTo>
                  <a:lnTo>
                    <a:pt x="12700" y="3865753"/>
                  </a:lnTo>
                  <a:lnTo>
                    <a:pt x="6350" y="3865753"/>
                  </a:lnTo>
                  <a:lnTo>
                    <a:pt x="12700" y="3865753"/>
                  </a:lnTo>
                  <a:cubicBezTo>
                    <a:pt x="12700" y="3949954"/>
                    <a:pt x="81026" y="4018153"/>
                    <a:pt x="165354" y="4018153"/>
                  </a:cubicBezTo>
                  <a:lnTo>
                    <a:pt x="5955538" y="4018153"/>
                  </a:lnTo>
                  <a:cubicBezTo>
                    <a:pt x="6039866" y="4018153"/>
                    <a:pt x="6108192" y="3949954"/>
                    <a:pt x="6108192" y="3865753"/>
                  </a:cubicBezTo>
                  <a:lnTo>
                    <a:pt x="6108192" y="165100"/>
                  </a:lnTo>
                  <a:cubicBezTo>
                    <a:pt x="6108192" y="80899"/>
                    <a:pt x="6039866" y="12700"/>
                    <a:pt x="5955538" y="12700"/>
                  </a:cubicBezTo>
                  <a:lnTo>
                    <a:pt x="165354" y="12700"/>
                  </a:lnTo>
                  <a:lnTo>
                    <a:pt x="165354" y="6350"/>
                  </a:lnTo>
                  <a:lnTo>
                    <a:pt x="165354" y="12700"/>
                  </a:lnTo>
                  <a:cubicBezTo>
                    <a:pt x="81026" y="12700"/>
                    <a:pt x="12700" y="80899"/>
                    <a:pt x="12700" y="165100"/>
                  </a:cubicBezTo>
                  <a:close/>
                </a:path>
              </a:pathLst>
            </a:custGeom>
            <a:solidFill>
              <a:srgbClr val="B8BFDF"/>
            </a:solidFill>
          </p:spPr>
        </p:sp>
      </p:grpSp>
      <p:sp>
        <p:nvSpPr>
          <p:cNvPr name="TextBox 20" id="20"/>
          <p:cNvSpPr txBox="true"/>
          <p:nvPr/>
        </p:nvSpPr>
        <p:spPr>
          <a:xfrm rot="0">
            <a:off x="8143280" y="6224290"/>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Model Training</a:t>
            </a:r>
          </a:p>
        </p:txBody>
      </p:sp>
      <p:sp>
        <p:nvSpPr>
          <p:cNvPr name="TextBox 21" id="21"/>
          <p:cNvSpPr txBox="true"/>
          <p:nvPr/>
        </p:nvSpPr>
        <p:spPr>
          <a:xfrm rot="0">
            <a:off x="8143280" y="6742062"/>
            <a:ext cx="3994994" cy="1919287"/>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Define the number of clusters, initialize the K-Means model, and fit the data to the model.</a:t>
            </a:r>
          </a:p>
        </p:txBody>
      </p:sp>
      <p:grpSp>
        <p:nvGrpSpPr>
          <p:cNvPr name="Group 22" id="22"/>
          <p:cNvGrpSpPr/>
          <p:nvPr/>
        </p:nvGrpSpPr>
        <p:grpSpPr>
          <a:xfrm rot="0">
            <a:off x="12710071" y="5936010"/>
            <a:ext cx="4590604" cy="3023146"/>
            <a:chOff x="0" y="0"/>
            <a:chExt cx="6120805" cy="4030862"/>
          </a:xfrm>
        </p:grpSpPr>
        <p:sp>
          <p:nvSpPr>
            <p:cNvPr name="Freeform 23" id="23"/>
            <p:cNvSpPr/>
            <p:nvPr/>
          </p:nvSpPr>
          <p:spPr>
            <a:xfrm flipH="false" flipV="false" rot="0">
              <a:off x="6350" y="6350"/>
              <a:ext cx="6108192" cy="4018153"/>
            </a:xfrm>
            <a:custGeom>
              <a:avLst/>
              <a:gdLst/>
              <a:ahLst/>
              <a:cxnLst/>
              <a:rect r="r" b="b" t="t" l="l"/>
              <a:pathLst>
                <a:path h="4018153" w="6108192">
                  <a:moveTo>
                    <a:pt x="0" y="158750"/>
                  </a:moveTo>
                  <a:cubicBezTo>
                    <a:pt x="0" y="71120"/>
                    <a:pt x="71120" y="0"/>
                    <a:pt x="159004" y="0"/>
                  </a:cubicBezTo>
                  <a:lnTo>
                    <a:pt x="5949188" y="0"/>
                  </a:lnTo>
                  <a:cubicBezTo>
                    <a:pt x="6036945" y="0"/>
                    <a:pt x="6108192" y="71120"/>
                    <a:pt x="6108192" y="158750"/>
                  </a:cubicBezTo>
                  <a:lnTo>
                    <a:pt x="6108192" y="3859403"/>
                  </a:lnTo>
                  <a:cubicBezTo>
                    <a:pt x="6108192" y="3947160"/>
                    <a:pt x="6037072" y="4018153"/>
                    <a:pt x="5949188" y="4018153"/>
                  </a:cubicBezTo>
                  <a:lnTo>
                    <a:pt x="159004" y="4018153"/>
                  </a:lnTo>
                  <a:cubicBezTo>
                    <a:pt x="71120" y="4018153"/>
                    <a:pt x="0" y="3947033"/>
                    <a:pt x="0" y="3859403"/>
                  </a:cubicBezTo>
                  <a:close/>
                </a:path>
              </a:pathLst>
            </a:custGeom>
            <a:solidFill>
              <a:srgbClr val="D2D9F9"/>
            </a:solidFill>
          </p:spPr>
        </p:sp>
        <p:sp>
          <p:nvSpPr>
            <p:cNvPr name="Freeform 24" id="24"/>
            <p:cNvSpPr/>
            <p:nvPr/>
          </p:nvSpPr>
          <p:spPr>
            <a:xfrm flipH="false" flipV="false" rot="0">
              <a:off x="0" y="0"/>
              <a:ext cx="6120892" cy="4030853"/>
            </a:xfrm>
            <a:custGeom>
              <a:avLst/>
              <a:gdLst/>
              <a:ahLst/>
              <a:cxnLst/>
              <a:rect r="r" b="b" t="t" l="l"/>
              <a:pathLst>
                <a:path h="4030853" w="6120892">
                  <a:moveTo>
                    <a:pt x="0" y="165100"/>
                  </a:moveTo>
                  <a:cubicBezTo>
                    <a:pt x="0" y="73914"/>
                    <a:pt x="74041" y="0"/>
                    <a:pt x="165354" y="0"/>
                  </a:cubicBezTo>
                  <a:lnTo>
                    <a:pt x="5955538" y="0"/>
                  </a:lnTo>
                  <a:lnTo>
                    <a:pt x="5955538" y="6350"/>
                  </a:lnTo>
                  <a:lnTo>
                    <a:pt x="5955538" y="0"/>
                  </a:lnTo>
                  <a:cubicBezTo>
                    <a:pt x="6046851" y="0"/>
                    <a:pt x="6120892" y="73914"/>
                    <a:pt x="6120892" y="165100"/>
                  </a:cubicBezTo>
                  <a:lnTo>
                    <a:pt x="6114542" y="165100"/>
                  </a:lnTo>
                  <a:lnTo>
                    <a:pt x="6120892" y="165100"/>
                  </a:lnTo>
                  <a:lnTo>
                    <a:pt x="6120892" y="3865753"/>
                  </a:lnTo>
                  <a:lnTo>
                    <a:pt x="6114542" y="3865753"/>
                  </a:lnTo>
                  <a:lnTo>
                    <a:pt x="6120892" y="3865753"/>
                  </a:lnTo>
                  <a:cubicBezTo>
                    <a:pt x="6120892" y="3956939"/>
                    <a:pt x="6046851" y="4030853"/>
                    <a:pt x="5955538" y="4030853"/>
                  </a:cubicBezTo>
                  <a:lnTo>
                    <a:pt x="5955538" y="4024503"/>
                  </a:lnTo>
                  <a:lnTo>
                    <a:pt x="5955538" y="4030853"/>
                  </a:lnTo>
                  <a:lnTo>
                    <a:pt x="165354" y="4030853"/>
                  </a:lnTo>
                  <a:lnTo>
                    <a:pt x="165354" y="4024503"/>
                  </a:lnTo>
                  <a:lnTo>
                    <a:pt x="165354" y="4030853"/>
                  </a:lnTo>
                  <a:cubicBezTo>
                    <a:pt x="74041" y="4030853"/>
                    <a:pt x="0" y="3956939"/>
                    <a:pt x="0" y="3865753"/>
                  </a:cubicBezTo>
                  <a:lnTo>
                    <a:pt x="0" y="165100"/>
                  </a:lnTo>
                  <a:lnTo>
                    <a:pt x="6350" y="165100"/>
                  </a:lnTo>
                  <a:lnTo>
                    <a:pt x="0" y="165100"/>
                  </a:lnTo>
                  <a:moveTo>
                    <a:pt x="12700" y="165100"/>
                  </a:moveTo>
                  <a:lnTo>
                    <a:pt x="12700" y="3865753"/>
                  </a:lnTo>
                  <a:lnTo>
                    <a:pt x="6350" y="3865753"/>
                  </a:lnTo>
                  <a:lnTo>
                    <a:pt x="12700" y="3865753"/>
                  </a:lnTo>
                  <a:cubicBezTo>
                    <a:pt x="12700" y="3949954"/>
                    <a:pt x="81026" y="4018153"/>
                    <a:pt x="165354" y="4018153"/>
                  </a:cubicBezTo>
                  <a:lnTo>
                    <a:pt x="5955538" y="4018153"/>
                  </a:lnTo>
                  <a:cubicBezTo>
                    <a:pt x="6039866" y="4018153"/>
                    <a:pt x="6108192" y="3949954"/>
                    <a:pt x="6108192" y="3865753"/>
                  </a:cubicBezTo>
                  <a:lnTo>
                    <a:pt x="6108192" y="165100"/>
                  </a:lnTo>
                  <a:cubicBezTo>
                    <a:pt x="6108192" y="80899"/>
                    <a:pt x="6039866" y="12700"/>
                    <a:pt x="5955538" y="12700"/>
                  </a:cubicBezTo>
                  <a:lnTo>
                    <a:pt x="165354" y="12700"/>
                  </a:lnTo>
                  <a:lnTo>
                    <a:pt x="165354" y="6350"/>
                  </a:lnTo>
                  <a:lnTo>
                    <a:pt x="165354" y="12700"/>
                  </a:lnTo>
                  <a:cubicBezTo>
                    <a:pt x="81026" y="12700"/>
                    <a:pt x="12700" y="80899"/>
                    <a:pt x="12700" y="165100"/>
                  </a:cubicBezTo>
                  <a:close/>
                </a:path>
              </a:pathLst>
            </a:custGeom>
            <a:solidFill>
              <a:srgbClr val="B8BFDF"/>
            </a:solidFill>
          </p:spPr>
        </p:sp>
      </p:grpSp>
      <p:sp>
        <p:nvSpPr>
          <p:cNvPr name="TextBox 25" id="25"/>
          <p:cNvSpPr txBox="true"/>
          <p:nvPr/>
        </p:nvSpPr>
        <p:spPr>
          <a:xfrm rot="0">
            <a:off x="13007876" y="6224290"/>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Evaluation</a:t>
            </a:r>
          </a:p>
        </p:txBody>
      </p:sp>
      <p:sp>
        <p:nvSpPr>
          <p:cNvPr name="TextBox 26" id="26"/>
          <p:cNvSpPr txBox="true"/>
          <p:nvPr/>
        </p:nvSpPr>
        <p:spPr>
          <a:xfrm rot="0">
            <a:off x="13007876" y="6742062"/>
            <a:ext cx="3994994" cy="1919287"/>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Assess the clustering results using metrics like the silhouette score or elbow method.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4902"/>
              </a:srgbClr>
            </a:solidFill>
          </p:spPr>
        </p:sp>
      </p:grpSp>
      <p:sp>
        <p:nvSpPr>
          <p:cNvPr name="Freeform 5" id="5" descr="preencoded.png"/>
          <p:cNvSpPr/>
          <p:nvPr/>
        </p:nvSpPr>
        <p:spPr>
          <a:xfrm flipH="false" flipV="false" rot="0">
            <a:off x="0" y="0"/>
            <a:ext cx="18288000" cy="3544044"/>
          </a:xfrm>
          <a:custGeom>
            <a:avLst/>
            <a:gdLst/>
            <a:ahLst/>
            <a:cxnLst/>
            <a:rect r="r" b="b" t="t" l="l"/>
            <a:pathLst>
              <a:path h="3544044" w="18288000">
                <a:moveTo>
                  <a:pt x="0" y="0"/>
                </a:moveTo>
                <a:lnTo>
                  <a:pt x="18288000" y="0"/>
                </a:lnTo>
                <a:lnTo>
                  <a:pt x="18288000" y="3544044"/>
                </a:lnTo>
                <a:lnTo>
                  <a:pt x="0" y="3544044"/>
                </a:lnTo>
                <a:lnTo>
                  <a:pt x="0" y="0"/>
                </a:lnTo>
                <a:close/>
              </a:path>
            </a:pathLst>
          </a:custGeom>
          <a:blipFill>
            <a:blip r:embed="rId4"/>
            <a:stretch>
              <a:fillRect l="-10" t="0" r="-10" b="0"/>
            </a:stretch>
          </a:blipFill>
        </p:spPr>
      </p:sp>
      <p:sp>
        <p:nvSpPr>
          <p:cNvPr name="TextBox 6" id="6"/>
          <p:cNvSpPr txBox="true"/>
          <p:nvPr/>
        </p:nvSpPr>
        <p:spPr>
          <a:xfrm rot="0">
            <a:off x="992238" y="4526756"/>
            <a:ext cx="8629947" cy="914549"/>
          </a:xfrm>
          <a:prstGeom prst="rect">
            <a:avLst/>
          </a:prstGeom>
        </p:spPr>
        <p:txBody>
          <a:bodyPr anchor="t" rtlCol="false" tIns="0" lIns="0" bIns="0" rIns="0">
            <a:spAutoFit/>
          </a:bodyPr>
          <a:lstStyle/>
          <a:p>
            <a:pPr algn="l">
              <a:lnSpc>
                <a:spcPts val="6937"/>
              </a:lnSpc>
            </a:pPr>
            <a:r>
              <a:rPr lang="en-US" sz="5562">
                <a:solidFill>
                  <a:srgbClr val="1B1B27"/>
                </a:solidFill>
                <a:latin typeface="Corben"/>
                <a:ea typeface="Corben"/>
                <a:cs typeface="Corben"/>
                <a:sym typeface="Corben"/>
              </a:rPr>
              <a:t>Applications of Clustering</a:t>
            </a:r>
          </a:p>
        </p:txBody>
      </p:sp>
      <p:sp>
        <p:nvSpPr>
          <p:cNvPr name="Freeform 7" id="7" descr="preencoded.png"/>
          <p:cNvSpPr/>
          <p:nvPr/>
        </p:nvSpPr>
        <p:spPr>
          <a:xfrm flipH="false" flipV="false" rot="0">
            <a:off x="992238" y="5866508"/>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Id5"/>
            <a:stretch>
              <a:fillRect l="0" t="0" r="0" b="0"/>
            </a:stretch>
          </a:blipFill>
        </p:spPr>
      </p:sp>
      <p:sp>
        <p:nvSpPr>
          <p:cNvPr name="TextBox 8" id="8"/>
          <p:cNvSpPr txBox="true"/>
          <p:nvPr/>
        </p:nvSpPr>
        <p:spPr>
          <a:xfrm rot="0">
            <a:off x="992238" y="6849219"/>
            <a:ext cx="3756869" cy="895350"/>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Customer Segmentation</a:t>
            </a:r>
          </a:p>
        </p:txBody>
      </p:sp>
      <p:sp>
        <p:nvSpPr>
          <p:cNvPr name="TextBox 9" id="9"/>
          <p:cNvSpPr txBox="true"/>
          <p:nvPr/>
        </p:nvSpPr>
        <p:spPr>
          <a:xfrm rot="0">
            <a:off x="992238" y="7809905"/>
            <a:ext cx="3756869"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Identify distinct customer groups with similar behaviors and preferences.</a:t>
            </a:r>
          </a:p>
        </p:txBody>
      </p:sp>
      <p:sp>
        <p:nvSpPr>
          <p:cNvPr name="Freeform 10" id="10" descr="preencoded.png"/>
          <p:cNvSpPr/>
          <p:nvPr/>
        </p:nvSpPr>
        <p:spPr>
          <a:xfrm flipH="false" flipV="false" rot="0">
            <a:off x="5174308" y="5866508"/>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6"/>
            <a:stretch>
              <a:fillRect l="0" t="0" r="0" b="0"/>
            </a:stretch>
          </a:blipFill>
        </p:spPr>
      </p:sp>
      <p:sp>
        <p:nvSpPr>
          <p:cNvPr name="TextBox 11" id="11"/>
          <p:cNvSpPr txBox="true"/>
          <p:nvPr/>
        </p:nvSpPr>
        <p:spPr>
          <a:xfrm rot="0">
            <a:off x="5174308" y="6849219"/>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Image Recognition</a:t>
            </a:r>
          </a:p>
        </p:txBody>
      </p:sp>
      <p:sp>
        <p:nvSpPr>
          <p:cNvPr name="TextBox 12" id="12"/>
          <p:cNvSpPr txBox="true"/>
          <p:nvPr/>
        </p:nvSpPr>
        <p:spPr>
          <a:xfrm rot="0">
            <a:off x="5174308" y="7366992"/>
            <a:ext cx="3757018"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Group similar images together for efficient classification and retrieval.</a:t>
            </a:r>
          </a:p>
        </p:txBody>
      </p:sp>
      <p:sp>
        <p:nvSpPr>
          <p:cNvPr name="Freeform 13" id="13" descr="preencoded.png"/>
          <p:cNvSpPr/>
          <p:nvPr/>
        </p:nvSpPr>
        <p:spPr>
          <a:xfrm flipH="false" flipV="false" rot="0">
            <a:off x="9356526" y="5866508"/>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7"/>
            <a:stretch>
              <a:fillRect l="0" t="0" r="0" b="0"/>
            </a:stretch>
          </a:blipFill>
        </p:spPr>
      </p:sp>
      <p:sp>
        <p:nvSpPr>
          <p:cNvPr name="TextBox 14" id="14"/>
          <p:cNvSpPr txBox="true"/>
          <p:nvPr/>
        </p:nvSpPr>
        <p:spPr>
          <a:xfrm rot="0">
            <a:off x="9356526" y="6849219"/>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Anomaly Detection</a:t>
            </a:r>
          </a:p>
        </p:txBody>
      </p:sp>
      <p:sp>
        <p:nvSpPr>
          <p:cNvPr name="TextBox 15" id="15"/>
          <p:cNvSpPr txBox="true"/>
          <p:nvPr/>
        </p:nvSpPr>
        <p:spPr>
          <a:xfrm rot="0">
            <a:off x="9356526" y="7366992"/>
            <a:ext cx="3757018"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Identify outliers and unusual data points within a dataset.</a:t>
            </a:r>
          </a:p>
        </p:txBody>
      </p:sp>
      <p:sp>
        <p:nvSpPr>
          <p:cNvPr name="Freeform 16" id="16" descr="preencoded.png"/>
          <p:cNvSpPr/>
          <p:nvPr/>
        </p:nvSpPr>
        <p:spPr>
          <a:xfrm flipH="false" flipV="false" rot="0">
            <a:off x="13538746" y="5866508"/>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8"/>
            <a:stretch>
              <a:fillRect l="0" t="0" r="0" b="0"/>
            </a:stretch>
          </a:blipFill>
        </p:spPr>
      </p:sp>
      <p:sp>
        <p:nvSpPr>
          <p:cNvPr name="TextBox 17" id="17"/>
          <p:cNvSpPr txBox="true"/>
          <p:nvPr/>
        </p:nvSpPr>
        <p:spPr>
          <a:xfrm rot="0">
            <a:off x="13538746" y="6849219"/>
            <a:ext cx="3757017" cy="895350"/>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Recommendation Systems</a:t>
            </a:r>
          </a:p>
        </p:txBody>
      </p:sp>
      <p:sp>
        <p:nvSpPr>
          <p:cNvPr name="TextBox 18" id="18"/>
          <p:cNvSpPr txBox="true"/>
          <p:nvPr/>
        </p:nvSpPr>
        <p:spPr>
          <a:xfrm rot="0">
            <a:off x="13538746" y="7809905"/>
            <a:ext cx="3757017"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Suggest products or content based on user clustering and preferences.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4902"/>
              </a:srgbClr>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95635" y="961728"/>
            <a:ext cx="9065121" cy="729406"/>
          </a:xfrm>
          <a:prstGeom prst="rect">
            <a:avLst/>
          </a:prstGeom>
        </p:spPr>
        <p:txBody>
          <a:bodyPr anchor="t" rtlCol="false" tIns="0" lIns="0" bIns="0" rIns="0">
            <a:spAutoFit/>
          </a:bodyPr>
          <a:lstStyle/>
          <a:p>
            <a:pPr algn="l">
              <a:lnSpc>
                <a:spcPts val="5562"/>
              </a:lnSpc>
            </a:pPr>
            <a:r>
              <a:rPr lang="en-US" sz="4437">
                <a:solidFill>
                  <a:srgbClr val="1B1B27"/>
                </a:solidFill>
                <a:latin typeface="Corben"/>
                <a:ea typeface="Corben"/>
                <a:cs typeface="Corben"/>
                <a:sym typeface="Corben"/>
              </a:rPr>
              <a:t>Best Practices and Considerations</a:t>
            </a:r>
          </a:p>
        </p:txBody>
      </p:sp>
      <p:sp>
        <p:nvSpPr>
          <p:cNvPr name="Freeform 7" id="7" descr="preencoded.png"/>
          <p:cNvSpPr/>
          <p:nvPr/>
        </p:nvSpPr>
        <p:spPr>
          <a:xfrm flipH="false" flipV="false" rot="0">
            <a:off x="795635" y="2032099"/>
            <a:ext cx="1136600" cy="1818531"/>
          </a:xfrm>
          <a:custGeom>
            <a:avLst/>
            <a:gdLst/>
            <a:ahLst/>
            <a:cxnLst/>
            <a:rect r="r" b="b" t="t" l="l"/>
            <a:pathLst>
              <a:path h="1818531" w="1136600">
                <a:moveTo>
                  <a:pt x="0" y="0"/>
                </a:moveTo>
                <a:lnTo>
                  <a:pt x="1136600" y="0"/>
                </a:lnTo>
                <a:lnTo>
                  <a:pt x="1136600" y="1818531"/>
                </a:lnTo>
                <a:lnTo>
                  <a:pt x="0" y="1818531"/>
                </a:lnTo>
                <a:lnTo>
                  <a:pt x="0" y="0"/>
                </a:lnTo>
                <a:close/>
              </a:path>
            </a:pathLst>
          </a:custGeom>
          <a:blipFill>
            <a:blip r:embed="rId5"/>
            <a:stretch>
              <a:fillRect l="0" t="-158" r="0" b="-158"/>
            </a:stretch>
          </a:blipFill>
        </p:spPr>
      </p:sp>
      <p:sp>
        <p:nvSpPr>
          <p:cNvPr name="TextBox 8" id="8"/>
          <p:cNvSpPr txBox="true"/>
          <p:nvPr/>
        </p:nvSpPr>
        <p:spPr>
          <a:xfrm rot="0">
            <a:off x="2273201" y="2249835"/>
            <a:ext cx="2841575" cy="364629"/>
          </a:xfrm>
          <a:prstGeom prst="rect">
            <a:avLst/>
          </a:prstGeom>
        </p:spPr>
        <p:txBody>
          <a:bodyPr anchor="t" rtlCol="false" tIns="0" lIns="0" bIns="0" rIns="0">
            <a:spAutoFit/>
          </a:bodyPr>
          <a:lstStyle/>
          <a:p>
            <a:pPr algn="l">
              <a:lnSpc>
                <a:spcPts val="2750"/>
              </a:lnSpc>
            </a:pPr>
            <a:r>
              <a:rPr lang="en-US" sz="2187">
                <a:solidFill>
                  <a:srgbClr val="404155"/>
                </a:solidFill>
                <a:latin typeface="Corben"/>
                <a:ea typeface="Corben"/>
                <a:cs typeface="Corben"/>
                <a:sym typeface="Corben"/>
              </a:rPr>
              <a:t>Data Preparation</a:t>
            </a:r>
          </a:p>
        </p:txBody>
      </p:sp>
      <p:sp>
        <p:nvSpPr>
          <p:cNvPr name="TextBox 9" id="9"/>
          <p:cNvSpPr txBox="true"/>
          <p:nvPr/>
        </p:nvSpPr>
        <p:spPr>
          <a:xfrm rot="0">
            <a:off x="2273201" y="2655540"/>
            <a:ext cx="8361164" cy="458838"/>
          </a:xfrm>
          <a:prstGeom prst="rect">
            <a:avLst/>
          </a:prstGeom>
        </p:spPr>
        <p:txBody>
          <a:bodyPr anchor="t" rtlCol="false" tIns="0" lIns="0" bIns="0" rIns="0">
            <a:spAutoFit/>
          </a:bodyPr>
          <a:lstStyle/>
          <a:p>
            <a:pPr algn="l">
              <a:lnSpc>
                <a:spcPts val="2812"/>
              </a:lnSpc>
            </a:pPr>
            <a:r>
              <a:rPr lang="en-US" sz="1750">
                <a:solidFill>
                  <a:srgbClr val="404155"/>
                </a:solidFill>
                <a:latin typeface="Arimo"/>
                <a:ea typeface="Arimo"/>
                <a:cs typeface="Arimo"/>
                <a:sym typeface="Arimo"/>
              </a:rPr>
              <a:t>Ensure data is clean, normalized, and free of irrelevant features.</a:t>
            </a:r>
          </a:p>
        </p:txBody>
      </p:sp>
      <p:sp>
        <p:nvSpPr>
          <p:cNvPr name="Freeform 10" id="10" descr="preencoded.png"/>
          <p:cNvSpPr/>
          <p:nvPr/>
        </p:nvSpPr>
        <p:spPr>
          <a:xfrm flipH="false" flipV="false" rot="0">
            <a:off x="795635" y="3850630"/>
            <a:ext cx="1136600" cy="1818531"/>
          </a:xfrm>
          <a:custGeom>
            <a:avLst/>
            <a:gdLst/>
            <a:ahLst/>
            <a:cxnLst/>
            <a:rect r="r" b="b" t="t" l="l"/>
            <a:pathLst>
              <a:path h="1818531" w="1136600">
                <a:moveTo>
                  <a:pt x="0" y="0"/>
                </a:moveTo>
                <a:lnTo>
                  <a:pt x="1136600" y="0"/>
                </a:lnTo>
                <a:lnTo>
                  <a:pt x="1136600" y="1818531"/>
                </a:lnTo>
                <a:lnTo>
                  <a:pt x="0" y="1818531"/>
                </a:lnTo>
                <a:lnTo>
                  <a:pt x="0" y="0"/>
                </a:lnTo>
                <a:close/>
              </a:path>
            </a:pathLst>
          </a:custGeom>
          <a:blipFill>
            <a:blip r:embed="rId6"/>
            <a:stretch>
              <a:fillRect l="0" t="-158" r="0" b="-158"/>
            </a:stretch>
          </a:blipFill>
        </p:spPr>
      </p:sp>
      <p:sp>
        <p:nvSpPr>
          <p:cNvPr name="TextBox 11" id="11"/>
          <p:cNvSpPr txBox="true"/>
          <p:nvPr/>
        </p:nvSpPr>
        <p:spPr>
          <a:xfrm rot="0">
            <a:off x="2273201" y="4068366"/>
            <a:ext cx="2841575" cy="364629"/>
          </a:xfrm>
          <a:prstGeom prst="rect">
            <a:avLst/>
          </a:prstGeom>
        </p:spPr>
        <p:txBody>
          <a:bodyPr anchor="t" rtlCol="false" tIns="0" lIns="0" bIns="0" rIns="0">
            <a:spAutoFit/>
          </a:bodyPr>
          <a:lstStyle/>
          <a:p>
            <a:pPr algn="l">
              <a:lnSpc>
                <a:spcPts val="2750"/>
              </a:lnSpc>
            </a:pPr>
            <a:r>
              <a:rPr lang="en-US" sz="2187">
                <a:solidFill>
                  <a:srgbClr val="404155"/>
                </a:solidFill>
                <a:latin typeface="Corben"/>
                <a:ea typeface="Corben"/>
                <a:cs typeface="Corben"/>
                <a:sym typeface="Corben"/>
              </a:rPr>
              <a:t>Feature Selection</a:t>
            </a:r>
          </a:p>
        </p:txBody>
      </p:sp>
      <p:sp>
        <p:nvSpPr>
          <p:cNvPr name="TextBox 12" id="12"/>
          <p:cNvSpPr txBox="true"/>
          <p:nvPr/>
        </p:nvSpPr>
        <p:spPr>
          <a:xfrm rot="0">
            <a:off x="2273201" y="4474071"/>
            <a:ext cx="8361164" cy="458837"/>
          </a:xfrm>
          <a:prstGeom prst="rect">
            <a:avLst/>
          </a:prstGeom>
        </p:spPr>
        <p:txBody>
          <a:bodyPr anchor="t" rtlCol="false" tIns="0" lIns="0" bIns="0" rIns="0">
            <a:spAutoFit/>
          </a:bodyPr>
          <a:lstStyle/>
          <a:p>
            <a:pPr algn="l">
              <a:lnSpc>
                <a:spcPts val="2812"/>
              </a:lnSpc>
            </a:pPr>
            <a:r>
              <a:rPr lang="en-US" sz="1750">
                <a:solidFill>
                  <a:srgbClr val="404155"/>
                </a:solidFill>
                <a:latin typeface="Arimo"/>
                <a:ea typeface="Arimo"/>
                <a:cs typeface="Arimo"/>
                <a:sym typeface="Arimo"/>
              </a:rPr>
              <a:t>Identify the most informative features that drive meaningful clustering.</a:t>
            </a:r>
          </a:p>
        </p:txBody>
      </p:sp>
      <p:sp>
        <p:nvSpPr>
          <p:cNvPr name="Freeform 13" id="13" descr="preencoded.png"/>
          <p:cNvSpPr/>
          <p:nvPr/>
        </p:nvSpPr>
        <p:spPr>
          <a:xfrm flipH="false" flipV="false" rot="0">
            <a:off x="795635" y="5669161"/>
            <a:ext cx="1136600" cy="1818531"/>
          </a:xfrm>
          <a:custGeom>
            <a:avLst/>
            <a:gdLst/>
            <a:ahLst/>
            <a:cxnLst/>
            <a:rect r="r" b="b" t="t" l="l"/>
            <a:pathLst>
              <a:path h="1818531" w="1136600">
                <a:moveTo>
                  <a:pt x="0" y="0"/>
                </a:moveTo>
                <a:lnTo>
                  <a:pt x="1136600" y="0"/>
                </a:lnTo>
                <a:lnTo>
                  <a:pt x="1136600" y="1818531"/>
                </a:lnTo>
                <a:lnTo>
                  <a:pt x="0" y="1818531"/>
                </a:lnTo>
                <a:lnTo>
                  <a:pt x="0" y="0"/>
                </a:lnTo>
                <a:close/>
              </a:path>
            </a:pathLst>
          </a:custGeom>
          <a:blipFill>
            <a:blip r:embed="rId7"/>
            <a:stretch>
              <a:fillRect l="0" t="-158" r="0" b="-158"/>
            </a:stretch>
          </a:blipFill>
        </p:spPr>
      </p:sp>
      <p:sp>
        <p:nvSpPr>
          <p:cNvPr name="TextBox 14" id="14"/>
          <p:cNvSpPr txBox="true"/>
          <p:nvPr/>
        </p:nvSpPr>
        <p:spPr>
          <a:xfrm rot="0">
            <a:off x="2273201" y="5886896"/>
            <a:ext cx="2841575" cy="364629"/>
          </a:xfrm>
          <a:prstGeom prst="rect">
            <a:avLst/>
          </a:prstGeom>
        </p:spPr>
        <p:txBody>
          <a:bodyPr anchor="t" rtlCol="false" tIns="0" lIns="0" bIns="0" rIns="0">
            <a:spAutoFit/>
          </a:bodyPr>
          <a:lstStyle/>
          <a:p>
            <a:pPr algn="l">
              <a:lnSpc>
                <a:spcPts val="2750"/>
              </a:lnSpc>
            </a:pPr>
            <a:r>
              <a:rPr lang="en-US" sz="2187">
                <a:solidFill>
                  <a:srgbClr val="404155"/>
                </a:solidFill>
                <a:latin typeface="Corben"/>
                <a:ea typeface="Corben"/>
                <a:cs typeface="Corben"/>
                <a:sym typeface="Corben"/>
              </a:rPr>
              <a:t>Algorithm Selection</a:t>
            </a:r>
          </a:p>
        </p:txBody>
      </p:sp>
      <p:sp>
        <p:nvSpPr>
          <p:cNvPr name="TextBox 15" id="15"/>
          <p:cNvSpPr txBox="true"/>
          <p:nvPr/>
        </p:nvSpPr>
        <p:spPr>
          <a:xfrm rot="0">
            <a:off x="2273201" y="6292602"/>
            <a:ext cx="8361164" cy="822424"/>
          </a:xfrm>
          <a:prstGeom prst="rect">
            <a:avLst/>
          </a:prstGeom>
        </p:spPr>
        <p:txBody>
          <a:bodyPr anchor="t" rtlCol="false" tIns="0" lIns="0" bIns="0" rIns="0">
            <a:spAutoFit/>
          </a:bodyPr>
          <a:lstStyle/>
          <a:p>
            <a:pPr algn="l">
              <a:lnSpc>
                <a:spcPts val="2812"/>
              </a:lnSpc>
            </a:pPr>
            <a:r>
              <a:rPr lang="en-US" sz="1750">
                <a:solidFill>
                  <a:srgbClr val="404155"/>
                </a:solidFill>
                <a:latin typeface="Arimo"/>
                <a:ea typeface="Arimo"/>
                <a:cs typeface="Arimo"/>
                <a:sym typeface="Arimo"/>
              </a:rPr>
              <a:t>Choose the appropriate clustering algorithm based on the problem and data characteristics.</a:t>
            </a:r>
          </a:p>
        </p:txBody>
      </p:sp>
      <p:sp>
        <p:nvSpPr>
          <p:cNvPr name="Freeform 16" id="16" descr="preencoded.png"/>
          <p:cNvSpPr/>
          <p:nvPr/>
        </p:nvSpPr>
        <p:spPr>
          <a:xfrm flipH="false" flipV="false" rot="0">
            <a:off x="795635" y="7487691"/>
            <a:ext cx="1136600" cy="1818531"/>
          </a:xfrm>
          <a:custGeom>
            <a:avLst/>
            <a:gdLst/>
            <a:ahLst/>
            <a:cxnLst/>
            <a:rect r="r" b="b" t="t" l="l"/>
            <a:pathLst>
              <a:path h="1818531" w="1136600">
                <a:moveTo>
                  <a:pt x="0" y="0"/>
                </a:moveTo>
                <a:lnTo>
                  <a:pt x="1136600" y="0"/>
                </a:lnTo>
                <a:lnTo>
                  <a:pt x="1136600" y="1818531"/>
                </a:lnTo>
                <a:lnTo>
                  <a:pt x="0" y="1818531"/>
                </a:lnTo>
                <a:lnTo>
                  <a:pt x="0" y="0"/>
                </a:lnTo>
                <a:close/>
              </a:path>
            </a:pathLst>
          </a:custGeom>
          <a:blipFill>
            <a:blip r:embed="rId8"/>
            <a:stretch>
              <a:fillRect l="0" t="-158" r="0" b="-158"/>
            </a:stretch>
          </a:blipFill>
        </p:spPr>
      </p:sp>
      <p:sp>
        <p:nvSpPr>
          <p:cNvPr name="TextBox 17" id="17"/>
          <p:cNvSpPr txBox="true"/>
          <p:nvPr/>
        </p:nvSpPr>
        <p:spPr>
          <a:xfrm rot="0">
            <a:off x="2273201" y="7705427"/>
            <a:ext cx="2841575" cy="364629"/>
          </a:xfrm>
          <a:prstGeom prst="rect">
            <a:avLst/>
          </a:prstGeom>
        </p:spPr>
        <p:txBody>
          <a:bodyPr anchor="t" rtlCol="false" tIns="0" lIns="0" bIns="0" rIns="0">
            <a:spAutoFit/>
          </a:bodyPr>
          <a:lstStyle/>
          <a:p>
            <a:pPr algn="l">
              <a:lnSpc>
                <a:spcPts val="2750"/>
              </a:lnSpc>
            </a:pPr>
            <a:r>
              <a:rPr lang="en-US" sz="2187">
                <a:solidFill>
                  <a:srgbClr val="404155"/>
                </a:solidFill>
                <a:latin typeface="Corben"/>
                <a:ea typeface="Corben"/>
                <a:cs typeface="Corben"/>
                <a:sym typeface="Corben"/>
              </a:rPr>
              <a:t>Cluster Validation</a:t>
            </a:r>
          </a:p>
        </p:txBody>
      </p:sp>
      <p:sp>
        <p:nvSpPr>
          <p:cNvPr name="TextBox 18" id="18"/>
          <p:cNvSpPr txBox="true"/>
          <p:nvPr/>
        </p:nvSpPr>
        <p:spPr>
          <a:xfrm rot="0">
            <a:off x="2273201" y="8111132"/>
            <a:ext cx="8361164" cy="458837"/>
          </a:xfrm>
          <a:prstGeom prst="rect">
            <a:avLst/>
          </a:prstGeom>
        </p:spPr>
        <p:txBody>
          <a:bodyPr anchor="t" rtlCol="false" tIns="0" lIns="0" bIns="0" rIns="0">
            <a:spAutoFit/>
          </a:bodyPr>
          <a:lstStyle/>
          <a:p>
            <a:pPr algn="l">
              <a:lnSpc>
                <a:spcPts val="2812"/>
              </a:lnSpc>
            </a:pPr>
            <a:r>
              <a:rPr lang="en-US" sz="1750">
                <a:solidFill>
                  <a:srgbClr val="404155"/>
                </a:solidFill>
                <a:latin typeface="Arimo"/>
                <a:ea typeface="Arimo"/>
                <a:cs typeface="Arimo"/>
                <a:sym typeface="Arimo"/>
              </a:rPr>
              <a:t>Evaluate clustering quality using internal and external validation metrics.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DAGUXvMXj7Y</dc:identifier>
  <dcterms:modified xsi:type="dcterms:W3CDTF">2011-08-01T06:04:30Z</dcterms:modified>
  <cp:revision>1</cp:revision>
  <dc:title>Unsupervised-Learning-Clustering.pptx</dc:title>
</cp:coreProperties>
</file>